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9" r:id="rId3"/>
    <p:sldId id="263" r:id="rId4"/>
    <p:sldId id="271" r:id="rId5"/>
    <p:sldId id="258" r:id="rId6"/>
    <p:sldId id="262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69" r:id="rId15"/>
    <p:sldId id="273" r:id="rId16"/>
    <p:sldId id="287" r:id="rId17"/>
    <p:sldId id="275" r:id="rId18"/>
    <p:sldId id="278" r:id="rId19"/>
  </p:sldIdLst>
  <p:sldSz cx="9144000" cy="5143500" type="screen16x9"/>
  <p:notesSz cx="6858000" cy="9144000"/>
  <p:embeddedFontLst>
    <p:embeddedFont>
      <p:font typeface="Montserrat" panose="020B0604020202020204" charset="0"/>
      <p:regular r:id="rId21"/>
      <p:bold r:id="rId22"/>
      <p:italic r:id="rId23"/>
      <p:boldItalic r:id="rId24"/>
    </p:embeddedFont>
    <p:embeddedFont>
      <p:font typeface="Playfair Display" panose="020B0604020202020204" charset="0"/>
      <p:regular r:id="rId25"/>
      <p:bold r:id="rId26"/>
      <p:italic r:id="rId27"/>
      <p:boldItalic r:id="rId28"/>
    </p:embeddedFont>
    <p:embeddedFont>
      <p:font typeface="微軟正黑體" panose="020B0604030504040204" pitchFamily="34" charset="-120"/>
      <p:regular r:id="rId29"/>
      <p:bold r:id="rId30"/>
    </p:embeddedFont>
    <p:embeddedFont>
      <p:font typeface="Oswald" panose="020B0604020202020204" charset="0"/>
      <p:regular r:id="rId31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-444" y="-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450275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4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3600">
                <a:solidFill>
                  <a:schemeClr val="bg2"/>
                </a:solidFill>
              </a:rPr>
              <a:t>教育部技術型及綜合型高級中等學校 </a:t>
            </a:r>
            <a:br>
              <a:rPr lang="zh-TW" altLang="en-US" sz="3600">
                <a:solidFill>
                  <a:schemeClr val="bg2"/>
                </a:solidFill>
              </a:rPr>
            </a:br>
            <a:r>
              <a:rPr lang="zh-TW" altLang="en-US" sz="3600">
                <a:solidFill>
                  <a:schemeClr val="bg2"/>
                </a:solidFill>
              </a:rPr>
              <a:t>十二年國民基本教育課程綱要前導學校</a:t>
            </a:r>
            <a:r>
              <a:rPr lang="zh-TW" altLang="en-US" sz="3600"/>
              <a:t/>
            </a:r>
            <a:br>
              <a:rPr lang="zh-TW" altLang="en-US" sz="3600"/>
            </a:br>
            <a:endParaRPr sz="3600"/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2800" y="1396800"/>
            <a:ext cx="8452800" cy="21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教育部技術型及綜合型高級中等學校 </a:t>
            </a:r>
          </a:p>
          <a:p>
            <a:pPr algn="ctr"/>
            <a:r>
              <a:rPr lang="zh-TW" altLang="en-US" sz="3200" b="1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十二年國民基本教育課程綱要</a:t>
            </a:r>
            <a:r>
              <a:rPr lang="zh-TW" altLang="en-US" sz="3200" b="1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前導</a:t>
            </a:r>
            <a:r>
              <a:rPr lang="zh-TW" altLang="en-US" sz="3200" b="1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學校</a:t>
            </a:r>
            <a:endParaRPr lang="en-US" altLang="zh-TW" sz="3200" b="1" smtClean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zh-TW" altLang="en-US" sz="3200" b="1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320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r>
              <a:rPr lang="zh-TW" altLang="en-US" sz="320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  數位學習平臺教案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8407" y="1396093"/>
            <a:ext cx="8490857" cy="21635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38163"/>
            <a:r>
              <a:rPr lang="zh-TW" altLang="en-US" sz="200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以學生自主學習為課程主體，再以生成式</a:t>
            </a:r>
            <a:r>
              <a:rPr lang="en-US" altLang="zh-TW" sz="200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200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進行部份協作，旨在培養學生在地籍測量領域的自主學習能力和創新</a:t>
            </a:r>
            <a:r>
              <a:rPr lang="zh-TW" altLang="en-US" sz="200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思維</a:t>
            </a:r>
            <a:r>
              <a:rPr lang="zh-TW" altLang="en-US" sz="200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smtClean="0">
              <a:solidFill>
                <a:schemeClr val="bg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538163"/>
            <a:r>
              <a:rPr lang="zh-TW" altLang="en-US" sz="200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鼓勵</a:t>
            </a:r>
            <a:r>
              <a:rPr lang="zh-TW" altLang="en-US" sz="200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</a:t>
            </a:r>
            <a:r>
              <a:rPr lang="zh-TW" altLang="en-US" sz="200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主動</a:t>
            </a:r>
            <a:r>
              <a:rPr lang="zh-TW" altLang="en-US" sz="200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探索、思考、實踐，並利用線上資源和 </a:t>
            </a:r>
            <a:r>
              <a:rPr lang="en-US" altLang="zh-TW" sz="200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 </a:t>
            </a:r>
            <a:r>
              <a:rPr lang="zh-TW" altLang="en-US" sz="200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工具進行自我學習和評估。教師的角色從知識傳授者轉變為學習引導者和輔助者，提供學生必要的指導和支持。學生可以根據自己的興趣和學習進度，選擇合適的學習方式和資源。</a:t>
            </a:r>
          </a:p>
        </p:txBody>
      </p:sp>
    </p:spTree>
    <p:extLst>
      <p:ext uri="{BB962C8B-B14F-4D97-AF65-F5344CB8AC3E}">
        <p14:creationId xmlns:p14="http://schemas.microsoft.com/office/powerpoint/2010/main" val="14700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318407" y="1396093"/>
            <a:ext cx="8490857" cy="21635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263"/>
            <a:r>
              <a:rPr lang="zh-TW" altLang="en-US" sz="2000" smtClean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zh-TW" altLang="en-US" sz="200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實體實習課程前，先讓學生透過數位平臺進行教學影片的自學活動，再以生成式</a:t>
            </a:r>
            <a:r>
              <a:rPr lang="en-US" altLang="zh-TW" sz="200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200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嘗試列出個人化學習重點。，並進行線上前測。教師開始於實體課堂上，先進行課前的自學前測，再依線上檢核評量結果進行課前的教師導學，接著分組進行實習實作，並完成學習單上各項指定結果填寫、分析、討論與歸納，並透過生成式</a:t>
            </a:r>
            <a:r>
              <a:rPr lang="en-US" altLang="zh-TW" sz="200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200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，輔助摘要分組學習重點。再由組間學生代表心得發表，接著由教師導學進行問題點說明、解惑。</a:t>
            </a:r>
          </a:p>
        </p:txBody>
      </p:sp>
    </p:spTree>
    <p:extLst>
      <p:ext uri="{BB962C8B-B14F-4D97-AF65-F5344CB8AC3E}">
        <p14:creationId xmlns:p14="http://schemas.microsoft.com/office/powerpoint/2010/main" val="390070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因材網</a:t>
            </a:r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382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52560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橢圓 2"/>
          <p:cNvSpPr/>
          <p:nvPr/>
        </p:nvSpPr>
        <p:spPr>
          <a:xfrm>
            <a:off x="0" y="2490107"/>
            <a:ext cx="3396343" cy="26533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018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7149" y="4328660"/>
            <a:ext cx="32820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/>
              <a:t>https://www.ctee.com.tw/news/20250219701077-431401</a:t>
            </a:r>
            <a:endParaRPr lang="zh-TW" altLang="en-US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8699862" cy="5437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77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備課</a:t>
            </a:r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578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9" b="6093"/>
          <a:stretch/>
        </p:blipFill>
        <p:spPr bwMode="auto">
          <a:xfrm>
            <a:off x="0" y="0"/>
            <a:ext cx="9144000" cy="472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13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00" b="5908"/>
          <a:stretch/>
        </p:blipFill>
        <p:spPr bwMode="auto">
          <a:xfrm>
            <a:off x="-1" y="0"/>
            <a:ext cx="9121139" cy="470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58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00" b="5908"/>
          <a:stretch/>
        </p:blipFill>
        <p:spPr bwMode="auto">
          <a:xfrm>
            <a:off x="-1" y="0"/>
            <a:ext cx="9121139" cy="470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橢圓 2"/>
          <p:cNvSpPr/>
          <p:nvPr/>
        </p:nvSpPr>
        <p:spPr>
          <a:xfrm>
            <a:off x="6515100" y="2106387"/>
            <a:ext cx="1507125" cy="7184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810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70" b="5765"/>
          <a:stretch/>
        </p:blipFill>
        <p:spPr bwMode="auto">
          <a:xfrm>
            <a:off x="0" y="0"/>
            <a:ext cx="9174592" cy="4751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橢圓 3"/>
          <p:cNvSpPr/>
          <p:nvPr/>
        </p:nvSpPr>
        <p:spPr>
          <a:xfrm>
            <a:off x="6874329" y="2849336"/>
            <a:ext cx="1298121" cy="7919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408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5" t="32000" r="21587" b="7143"/>
          <a:stretch/>
        </p:blipFill>
        <p:spPr bwMode="auto">
          <a:xfrm>
            <a:off x="-65314" y="0"/>
            <a:ext cx="8073624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924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6" t="31111" r="21508" b="12204"/>
          <a:stretch/>
        </p:blipFill>
        <p:spPr bwMode="auto">
          <a:xfrm>
            <a:off x="0" y="0"/>
            <a:ext cx="8160901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701053" y="4395025"/>
            <a:ext cx="16952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</a:p>
          <a:p>
            <a:r>
              <a:rPr lang="zh-TW" altLang="en-US" sz="2000" b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共</a:t>
            </a:r>
            <a:r>
              <a:rPr lang="en-US" altLang="zh-TW" sz="2000" b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21</a:t>
            </a:r>
            <a:r>
              <a:rPr lang="zh-TW" altLang="en-US" sz="2000" b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頁</a:t>
            </a:r>
            <a:endParaRPr lang="zh-TW" altLang="en-US" sz="20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242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實作</a:t>
            </a:r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2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964076" y="4620280"/>
            <a:ext cx="36902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/>
              <a:t>https://techbank.wdasec.gov.tw/owInform/DLowFile/042022B12.pdf?57</a:t>
            </a:r>
            <a:endParaRPr lang="zh-TW" alt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4" t="32635" r="33968" b="11433"/>
          <a:stretch/>
        </p:blipFill>
        <p:spPr bwMode="auto">
          <a:xfrm>
            <a:off x="-33870" y="0"/>
            <a:ext cx="4997946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403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964076" y="4620280"/>
            <a:ext cx="36902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/>
              <a:t>https://techbank.wdasec.gov.tw/owInform/DLowFile/042022B12.pdf?57</a:t>
            </a:r>
            <a:endParaRPr lang="zh-TW" alt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5" t="21206" r="33174" b="15301"/>
          <a:stretch/>
        </p:blipFill>
        <p:spPr bwMode="auto">
          <a:xfrm>
            <a:off x="-13910" y="-1"/>
            <a:ext cx="4528760" cy="514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95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448710" y="3883223"/>
            <a:ext cx="16952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/>
              <a:t>https://techbank.wdasec.gov.tw/owInform/DLowFile/042022B12.pdf?57</a:t>
            </a:r>
            <a:endParaRPr lang="zh-TW" altLang="en-US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61" t="22222" r="33016" b="6158"/>
          <a:stretch/>
        </p:blipFill>
        <p:spPr bwMode="auto">
          <a:xfrm>
            <a:off x="0" y="0"/>
            <a:ext cx="3984171" cy="516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68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THE END</a:t>
            </a:r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060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289</Words>
  <Application>Microsoft Office PowerPoint</Application>
  <PresentationFormat>如螢幕大小 (16:9)</PresentationFormat>
  <Paragraphs>18</Paragraphs>
  <Slides>18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5" baseType="lpstr">
      <vt:lpstr>Arial</vt:lpstr>
      <vt:lpstr>新細明體</vt:lpstr>
      <vt:lpstr>Montserrat</vt:lpstr>
      <vt:lpstr>Playfair Display</vt:lpstr>
      <vt:lpstr>微軟正黑體</vt:lpstr>
      <vt:lpstr>Oswald</vt:lpstr>
      <vt:lpstr>Pop</vt:lpstr>
      <vt:lpstr>教育部技術型及綜合型高級中等學校  十二年國民基本教育課程綱要前導學校 </vt:lpstr>
      <vt:lpstr>PowerPoint 簡報</vt:lpstr>
      <vt:lpstr>PowerPoint 簡報</vt:lpstr>
      <vt:lpstr>因材網</vt:lpstr>
      <vt:lpstr>PowerPoint 簡報</vt:lpstr>
      <vt:lpstr>PowerPoint 簡報</vt:lpstr>
      <vt:lpstr>AI備課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實作</vt:lpstr>
      <vt:lpstr>PowerPoint 簡報</vt:lpstr>
      <vt:lpstr>PowerPoint 簡報</vt:lpstr>
      <vt:lpstr>PowerPoint 簡報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16</cp:revision>
  <dcterms:modified xsi:type="dcterms:W3CDTF">2025-04-28T02:38:52Z</dcterms:modified>
</cp:coreProperties>
</file>